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256" r:id="rId5"/>
    <p:sldId id="264" r:id="rId6"/>
    <p:sldId id="257" r:id="rId7"/>
    <p:sldId id="258" r:id="rId8"/>
    <p:sldId id="259" r:id="rId9"/>
    <p:sldId id="275" r:id="rId10"/>
    <p:sldId id="263" r:id="rId11"/>
    <p:sldId id="261" r:id="rId12"/>
    <p:sldId id="260" r:id="rId13"/>
    <p:sldId id="262" r:id="rId14"/>
    <p:sldId id="269" r:id="rId15"/>
    <p:sldId id="273" r:id="rId16"/>
    <p:sldId id="274" r:id="rId17"/>
    <p:sldId id="271" r:id="rId18"/>
    <p:sldId id="265" r:id="rId19"/>
    <p:sldId id="266" r:id="rId20"/>
    <p:sldId id="267" r:id="rId21"/>
    <p:sldId id="26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76057-4153-4881-B991-FC3F15F6A3CE}" v="268" dt="2021-03-01T20:20:14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McKelvy" userId="S::jmckelvy@shiftnc.org::f4ea8111-807f-47fa-b789-28d92bc5152b" providerId="AD" clId="Web-{A9C76057-4153-4881-B991-FC3F15F6A3CE}"/>
    <pc:docChg chg="modSld">
      <pc:chgData name="Josephine McKelvy" userId="S::jmckelvy@shiftnc.org::f4ea8111-807f-47fa-b789-28d92bc5152b" providerId="AD" clId="Web-{A9C76057-4153-4881-B991-FC3F15F6A3CE}" dt="2021-03-01T20:20:14.653" v="121" actId="20577"/>
      <pc:docMkLst>
        <pc:docMk/>
      </pc:docMkLst>
      <pc:sldChg chg="modSp">
        <pc:chgData name="Josephine McKelvy" userId="S::jmckelvy@shiftnc.org::f4ea8111-807f-47fa-b789-28d92bc5152b" providerId="AD" clId="Web-{A9C76057-4153-4881-B991-FC3F15F6A3CE}" dt="2021-03-01T20:20:14.653" v="121" actId="20577"/>
        <pc:sldMkLst>
          <pc:docMk/>
          <pc:sldMk cId="3253377064" sldId="271"/>
        </pc:sldMkLst>
        <pc:spChg chg="mod">
          <ac:chgData name="Josephine McKelvy" userId="S::jmckelvy@shiftnc.org::f4ea8111-807f-47fa-b789-28d92bc5152b" providerId="AD" clId="Web-{A9C76057-4153-4881-B991-FC3F15F6A3CE}" dt="2021-03-01T20:20:14.653" v="121" actId="20577"/>
          <ac:spMkLst>
            <pc:docMk/>
            <pc:sldMk cId="3253377064" sldId="271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D1909-5139-4ED3-AC52-C291BC66C6DB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B50AE-9F73-4A86-858B-36112D7B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50AE-9F73-4A86-858B-36112D7B12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6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Markdown</a:t>
            </a:r>
            <a:r>
              <a:rPr lang="en-US"/>
              <a:t> is a plain</a:t>
            </a:r>
            <a:r>
              <a:rPr lang="en-US" baseline="0"/>
              <a:t> text file (often a word document, .pdf, or webpage) that captures the code, documentation of what the code does, and the code’s output.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50AE-9F73-4A86-858B-36112D7B12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 control system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manages various drafts of various files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(think Track Changes, but with descriptions for each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draft or Revise &amp; Resubmit)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lot of web-based 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 services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GitHub, Bitbucket, and GitLab. They provide a home, clearinghouse, or distribution channel for your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projects on the internet. It allows other people to see your stuff, sync up with you, and perhaps even make changes. (think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OneDrive, Google Drive, Dropbox, Box)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50AE-9F73-4A86-858B-36112D7B12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9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 repo) is a set of files. (think of your Documents folder on your local computer)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B50AE-9F73-4A86-858B-36112D7B12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49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50AE-9F73-4A86-858B-36112D7B12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3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50AE-9F73-4A86-858B-36112D7B12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1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s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ser-name/repository.git" TargetMode="External"/><Relationship Id="rId4" Type="http://schemas.openxmlformats.org/officeDocument/2006/relationships/hyperlink" Target="https://github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gitwithr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26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Push your local commits</a:t>
            </a:r>
            <a:br>
              <a:rPr lang="en-US"/>
            </a:br>
            <a:r>
              <a:rPr lang="en-US"/>
              <a:t>to GitHub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0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I do this?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 &amp; </a:t>
            </a:r>
            <a:r>
              <a:rPr lang="en-US" err="1"/>
              <a:t>RStudio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3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Git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C865EAD-05D1-446D-9CF3-37846F82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1438929"/>
            <a:ext cx="3980139" cy="398013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Download &amp; Install: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  <a:hlinkClick r:id="rId3"/>
              </a:rPr>
              <a:t>https://git-scm.com/downloads</a:t>
            </a: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Sign up for / sign in to your account: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  <a:hlinkClick r:id="rId4"/>
              </a:rPr>
              <a:t>https://github.com/</a:t>
            </a:r>
            <a:r>
              <a:rPr lang="en-US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Create a new / find the URL to an existing repository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(e.g., </a:t>
            </a:r>
            <a:r>
              <a:rPr lang="en-US">
                <a:solidFill>
                  <a:srgbClr val="FFFFFF"/>
                </a:solidFill>
                <a:hlinkClick r:id="rId5"/>
              </a:rPr>
              <a:t>https://github.com/user-name/repo-name.git</a:t>
            </a:r>
            <a:r>
              <a:rPr lang="en-US">
                <a:solidFill>
                  <a:srgbClr val="FFFFFF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Add a ReadMe (think instruction manual or recipe)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Add a license (any will do)</a:t>
            </a: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58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903200" cy="11430000"/>
            <a:chOff x="-165100" y="1422400"/>
            <a:chExt cx="12903200" cy="1143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64722"/>
            <a:stretch/>
          </p:blipFill>
          <p:spPr>
            <a:xfrm>
              <a:off x="-165100" y="1422400"/>
              <a:ext cx="12903200" cy="1143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-1" r="90640" b="61556"/>
            <a:stretch/>
          </p:blipFill>
          <p:spPr>
            <a:xfrm>
              <a:off x="-165100" y="1422400"/>
              <a:ext cx="3423449" cy="4394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8944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vs </a:t>
            </a:r>
            <a:r>
              <a:rPr lang="en-US" err="1"/>
              <a:t>RStudio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 is the coding language. </a:t>
            </a:r>
          </a:p>
          <a:p>
            <a:r>
              <a:rPr lang="en-US"/>
              <a:t>Download &amp; Install: </a:t>
            </a:r>
            <a:br>
              <a:rPr lang="en-US"/>
            </a:br>
            <a:r>
              <a:rPr lang="en-US"/>
              <a:t>e.g., </a:t>
            </a:r>
            <a:r>
              <a:rPr lang="en-US">
                <a:hlinkClick r:id="rId2"/>
              </a:rPr>
              <a:t>https://archive.linux.duke.edu/cran/</a:t>
            </a:r>
            <a:endParaRPr lang="en-US"/>
          </a:p>
          <a:p>
            <a:r>
              <a:rPr lang="en-US"/>
              <a:t>CRAN, or the Comprehensive R Archive Network, is a set of identical or mirror websites that hosts R for you to download. Downloading from the mirror closest to your location reduces internet traffic.</a:t>
            </a:r>
          </a:p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RStudio</a:t>
            </a:r>
            <a:r>
              <a:rPr lang="en-US"/>
              <a:t> is an IDE (Integrated Development Environment), or the software application that helps you (the user) interface with the text editors, code libraries, compilers, and other tools you’ll use. </a:t>
            </a:r>
          </a:p>
          <a:p>
            <a:r>
              <a:rPr lang="en-US"/>
              <a:t>Download &amp; Install: </a:t>
            </a:r>
            <a:r>
              <a:rPr lang="en-US">
                <a:hlinkClick r:id="rId3"/>
              </a:rPr>
              <a:t>https://rstudio.com/products/rstudio/download/#download</a:t>
            </a:r>
            <a:endParaRPr lang="en-US"/>
          </a:p>
          <a:p>
            <a:r>
              <a:rPr lang="en-US"/>
              <a:t>Run </a:t>
            </a:r>
            <a:r>
              <a:rPr lang="en-US" err="1"/>
              <a:t>RStudio</a:t>
            </a:r>
            <a:endParaRPr lang="en-US"/>
          </a:p>
          <a:p>
            <a:r>
              <a:rPr lang="en-US"/>
              <a:t>Create a new project</a:t>
            </a:r>
          </a:p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566862"/>
            <a:ext cx="1180081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2"/>
          <a:stretch/>
        </p:blipFill>
        <p:spPr>
          <a:xfrm>
            <a:off x="5448850" y="1566862"/>
            <a:ext cx="326963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7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942" r="-1" b="15185"/>
          <a:stretch/>
        </p:blipFill>
        <p:spPr>
          <a:xfrm>
            <a:off x="-380169" y="0"/>
            <a:ext cx="1295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3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131" t="13556" r="11077" b="22666"/>
          <a:stretch/>
        </p:blipFill>
        <p:spPr>
          <a:xfrm>
            <a:off x="1441923" y="91440"/>
            <a:ext cx="9308154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2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098" t="13872" r="11242" b="22979"/>
          <a:stretch/>
        </p:blipFill>
        <p:spPr>
          <a:xfrm>
            <a:off x="1418019" y="91440"/>
            <a:ext cx="9355963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2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098" t="13361" r="11242" b="22468"/>
          <a:stretch/>
        </p:blipFill>
        <p:spPr>
          <a:xfrm>
            <a:off x="1492469" y="91440"/>
            <a:ext cx="9207063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2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7" y="91440"/>
            <a:ext cx="4608346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6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https://happygitwithr.com/</a:t>
            </a:r>
            <a:r>
              <a:rPr lang="en-US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0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you want to do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1" y="2533014"/>
            <a:ext cx="4572000" cy="27813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R script (like a .do file)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r="50162"/>
          <a:stretch/>
        </p:blipFill>
        <p:spPr>
          <a:xfrm>
            <a:off x="5654495" y="2533014"/>
            <a:ext cx="4572000" cy="2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Writing it out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1" y="2533014"/>
            <a:ext cx="4572000" cy="320039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R Markdown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r="49793"/>
          <a:stretch/>
        </p:blipFill>
        <p:spPr>
          <a:xfrm>
            <a:off x="5654495" y="2533014"/>
            <a:ext cx="4572000" cy="28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vs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Saving &amp; Collaborating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3" b="8460"/>
          <a:stretch/>
        </p:blipFill>
        <p:spPr>
          <a:xfrm>
            <a:off x="927651" y="2533014"/>
            <a:ext cx="4572000" cy="284600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95" y="2525573"/>
            <a:ext cx="4572000" cy="1806854"/>
          </a:xfrm>
        </p:spPr>
      </p:pic>
    </p:spTree>
    <p:extLst>
      <p:ext uri="{BB962C8B-B14F-4D97-AF65-F5344CB8AC3E}">
        <p14:creationId xmlns:p14="http://schemas.microsoft.com/office/powerpoint/2010/main" val="205306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2B6E-9E6C-49C5-87E4-A9DB169F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05F12-75DC-4A61-9178-2E59CA712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Organizing your projects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25217E3-314B-4850-86D4-C0D659EACC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33" b="90000" l="10000" r="90000">
                        <a14:foregroundMark x1="17000" y1="8333" x2="52000" y2="12667"/>
                        <a14:foregroundMark x1="52000" y1="12667" x2="54000" y2="13667"/>
                        <a14:backgroundMark x1="31000" y1="79333" x2="40333" y2="86333"/>
                        <a14:backgroundMark x1="31333" y1="77000" x2="54667" y2="8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2456" y="2956719"/>
            <a:ext cx="2857500" cy="28575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74689-CEB8-41C6-88A1-C2F09DD95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Saving to your repository</a:t>
            </a:r>
          </a:p>
        </p:txBody>
      </p:sp>
      <p:pic>
        <p:nvPicPr>
          <p:cNvPr id="22" name="Content Placeholder 21" descr="Diagram&#10;&#10;Description automatically generated">
            <a:extLst>
              <a:ext uri="{FF2B5EF4-FFF2-40B4-BE49-F238E27FC236}">
                <a16:creationId xmlns:a16="http://schemas.microsoft.com/office/drawing/2014/main" id="{4DD23F85-8079-4D61-9B77-F3FDCD4B7C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654675" y="2777343"/>
            <a:ext cx="4395788" cy="3216251"/>
          </a:xfrm>
        </p:spPr>
      </p:pic>
    </p:spTree>
    <p:extLst>
      <p:ext uri="{BB962C8B-B14F-4D97-AF65-F5344CB8AC3E}">
        <p14:creationId xmlns:p14="http://schemas.microsoft.com/office/powerpoint/2010/main" val="275410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" b="30186"/>
          <a:stretch/>
        </p:blipFill>
        <p:spPr>
          <a:xfrm>
            <a:off x="3225549" y="0"/>
            <a:ext cx="5740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6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Pull down changes </a:t>
            </a:r>
            <a:br>
              <a:rPr lang="en-US"/>
            </a:br>
            <a:r>
              <a:rPr lang="en-US"/>
              <a:t>(like from a cloud)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6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Save your changes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Commit your changes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3131317"/>
            <a:ext cx="4395788" cy="2508303"/>
          </a:xfrm>
        </p:spPr>
      </p:pic>
      <p:pic>
        <p:nvPicPr>
          <p:cNvPr id="1026" name="Picture 2" descr="https://miro.medium.com/max/690/1*phH-lRzxGj61qOygGjlbtA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44" y="3661569"/>
            <a:ext cx="328612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3780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4F607F0AB79468E4ABDC2F9FAA401" ma:contentTypeVersion="10" ma:contentTypeDescription="Create a new document." ma:contentTypeScope="" ma:versionID="052959cd68773423fd6200446aba8baf">
  <xsd:schema xmlns:xsd="http://www.w3.org/2001/XMLSchema" xmlns:xs="http://www.w3.org/2001/XMLSchema" xmlns:p="http://schemas.microsoft.com/office/2006/metadata/properties" xmlns:ns3="7371f5b3-44ec-4d90-8095-dfaca133ea31" xmlns:ns4="c636eff7-ee86-4282-bc84-344f0934bf5a" targetNamespace="http://schemas.microsoft.com/office/2006/metadata/properties" ma:root="true" ma:fieldsID="1b2698915b7bebb78bcdb50161a14a8a" ns3:_="" ns4:_="">
    <xsd:import namespace="7371f5b3-44ec-4d90-8095-dfaca133ea31"/>
    <xsd:import namespace="c636eff7-ee86-4282-bc84-344f0934bf5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1f5b3-44ec-4d90-8095-dfaca133ea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36eff7-ee86-4282-bc84-344f0934bf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2D0A20-0FFE-4ECB-AE1B-BE285D1F797D}">
  <ds:schemaRefs>
    <ds:schemaRef ds:uri="7371f5b3-44ec-4d90-8095-dfaca133ea31"/>
    <ds:schemaRef ds:uri="c636eff7-ee86-4282-bc84-344f0934bf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1DB21B1-832E-4A85-8799-8F354189184A}">
  <ds:schemaRefs>
    <ds:schemaRef ds:uri="7371f5b3-44ec-4d90-8095-dfaca133ea31"/>
    <ds:schemaRef ds:uri="c636eff7-ee86-4282-bc84-344f0934bf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DBE4305-FDC5-44B8-9BE3-FE6EA6DF24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19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Ion</vt:lpstr>
      <vt:lpstr>VERSION CONTROL</vt:lpstr>
      <vt:lpstr>https://happygitwithr.com/ </vt:lpstr>
      <vt:lpstr>PowerPoint Presentation</vt:lpstr>
      <vt:lpstr>PowerPoint Presentation</vt:lpstr>
      <vt:lpstr>Git vs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do this?</vt:lpstr>
      <vt:lpstr>Git</vt:lpstr>
      <vt:lpstr>PowerPoint Presentation</vt:lpstr>
      <vt:lpstr>R vs RStudio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McKelvy</dc:creator>
  <cp:revision>1</cp:revision>
  <dcterms:created xsi:type="dcterms:W3CDTF">2021-02-19T17:55:55Z</dcterms:created>
  <dcterms:modified xsi:type="dcterms:W3CDTF">2021-03-01T20:20:36Z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0x010100DAE4F607F0AB79468E4ABDC2F9FAA401</vt:lpwstr>
  </property>
</Properties>
</file>